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0"/>
  </p:notesMasterIdLst>
  <p:handoutMasterIdLst>
    <p:handoutMasterId r:id="rId21"/>
  </p:handoutMasterIdLst>
  <p:sldIdLst>
    <p:sldId id="256" r:id="rId2"/>
    <p:sldId id="257" r:id="rId3"/>
    <p:sldId id="258" r:id="rId4"/>
    <p:sldId id="259" r:id="rId5"/>
    <p:sldId id="264" r:id="rId6"/>
    <p:sldId id="266" r:id="rId7"/>
    <p:sldId id="287" r:id="rId8"/>
    <p:sldId id="288" r:id="rId9"/>
    <p:sldId id="291" r:id="rId10"/>
    <p:sldId id="269" r:id="rId11"/>
    <p:sldId id="281" r:id="rId12"/>
    <p:sldId id="273" r:id="rId13"/>
    <p:sldId id="274" r:id="rId14"/>
    <p:sldId id="275" r:id="rId15"/>
    <p:sldId id="276" r:id="rId16"/>
    <p:sldId id="277" r:id="rId17"/>
    <p:sldId id="278" r:id="rId18"/>
    <p:sldId id="279" r:id="rId19"/>
  </p:sldIdLst>
  <p:sldSz cx="9144000" cy="6858000" type="screen4x3"/>
  <p:notesSz cx="6735763" cy="9866313"/>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ontserrat" panose="02000505000000020004" pitchFamily="2" charset="77"/>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127" d="100"/>
          <a:sy n="127" d="100"/>
        </p:scale>
        <p:origin x="1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13/02/2020</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13/02/2020</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16</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2496064" y="2166843"/>
            <a:ext cx="419367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MONTAUBAN </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1.1 DU LABEL DE L’ETAT</a:t>
            </a:r>
          </a:p>
        </p:txBody>
      </p:sp>
    </p:spTree>
    <p:extLst>
      <p:ext uri="{BB962C8B-B14F-4D97-AF65-F5344CB8AC3E}">
        <p14:creationId xmlns:p14="http://schemas.microsoft.com/office/powerpoint/2010/main" val="419972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fr-FR" sz="1000" b="1" u="sng"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a:noAutofit/>
          </a:bodyPr>
          <a:lstStyle/>
          <a:p>
            <a:pPr algn="r"/>
            <a:r>
              <a:rPr 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360139"/>
            <a:chOff x="410479" y="2505124"/>
            <a:chExt cx="10977233" cy="3146851"/>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3146851"/>
              <a:chOff x="339720" y="2620540"/>
              <a:chExt cx="10977233" cy="3146851"/>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3146851"/>
                <a:chOff x="343803" y="2215099"/>
                <a:chExt cx="10977233" cy="3146851"/>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R="0" lvl="0" algn="l" defTabSz="457200" rtl="0" eaLnBrk="1" fontAlgn="auto" latinLnBrk="0" hangingPunct="1">
                    <a:lnSpc>
                      <a:spcPct val="100000"/>
                    </a:lnSpc>
                    <a:spcBef>
                      <a:spcPts val="0"/>
                    </a:spcBef>
                    <a:spcAft>
                      <a:spcPts val="0"/>
                    </a:spcAft>
                    <a:buClrTx/>
                    <a:buSzTx/>
                    <a:tabLst/>
                    <a:defRPr/>
                  </a:pPr>
                  <a:endParaRPr lang="fr-FR" sz="700" dirty="0">
                    <a:solidFill>
                      <a:prstClr val="black"/>
                    </a:solidFill>
                    <a:latin typeface="Century Gothic" panose="020B0502020202020204" pitchFamily="34" charset="0"/>
                  </a:endParaRPr>
                </a:p>
                <a:p>
                  <a:pPr>
                    <a:defRPr/>
                  </a:pPr>
                  <a:r>
                    <a:rPr lang="fr-FR" sz="700" dirty="0">
                      <a:solidFill>
                        <a:prstClr val="black"/>
                      </a:solidFill>
                      <a:latin typeface="Century Gothic" panose="020B0502020202020204" pitchFamily="34" charset="0"/>
                    </a:rPr>
                    <a:t>Sur Simulateur</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627656" y="3604540"/>
                  <a:ext cx="1192242" cy="266740"/>
                </a:xfrm>
                <a:prstGeom prst="rect">
                  <a:avLst/>
                </a:prstGeom>
                <a:noFill/>
              </p:spPr>
              <p:txBody>
                <a:bodyPr wrap="square" rtlCol="0">
                  <a:spAutoFit/>
                </a:bodyPr>
                <a:lstStyle/>
                <a:p>
                  <a:pPr marL="128588" marR="0" lvl="0" indent="-128588" algn="ctr"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74406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1297790"/>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a:defRPr/>
                  </a:pPr>
                  <a:r>
                    <a:rPr lang="fr-FR" sz="700" dirty="0">
                      <a:solidFill>
                        <a:prstClr val="black"/>
                      </a:solidFill>
                      <a:latin typeface="Century Gothic" panose="020B0502020202020204" pitchFamily="34" charset="0"/>
                    </a:rPr>
                    <a:t>Leçons sur simulateur:</a:t>
                  </a:r>
                </a:p>
                <a:p>
                  <a:pPr>
                    <a:defRPr/>
                  </a:pPr>
                  <a:r>
                    <a:rPr lang="fr-FR" sz="700" dirty="0">
                      <a:solidFill>
                        <a:prstClr val="black"/>
                      </a:solidFill>
                      <a:latin typeface="Century Gothic" panose="020B0502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OBLIGATOIRES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20032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lvl="0">
              <a:defRPr/>
            </a:pPr>
            <a:endParaRPr lang="fr-FR" sz="800" b="1" dirty="0">
              <a:solidFill>
                <a:prstClr val="black"/>
              </a:solidFill>
              <a:latin typeface="Century Gothic" panose="020B0502020202020204" pitchFamily="34" charset="0"/>
            </a:endParaRP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rtlCol="0">
            <a:spAutoFit/>
          </a:bodyPr>
          <a:lstStyle/>
          <a:p>
            <a:r>
              <a:rPr 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rtlCol="0">
            <a:spAutoFit/>
          </a:bodyPr>
          <a:lstStyle/>
          <a:p>
            <a:r>
              <a:rPr lang="fr-FR" sz="800" dirty="0">
                <a:solidFill>
                  <a:srgbClr val="3D3E44"/>
                </a:solidFill>
                <a:latin typeface="Century Gothic" panose="020B0502020202020204" pitchFamily="34" charset="0"/>
              </a:rPr>
              <a:t>La formation théorique portant sur des </a:t>
            </a:r>
            <a:r>
              <a:rPr lang="fr-FR" sz="800" b="1" dirty="0">
                <a:solidFill>
                  <a:srgbClr val="3D3E44"/>
                </a:solidFill>
                <a:latin typeface="Century Gothic" panose="020B0502020202020204" pitchFamily="34" charset="0"/>
              </a:rPr>
              <a:t>questions « d’entraînement au code » </a:t>
            </a:r>
            <a:r>
              <a:rPr lang="fr-FR" sz="800" dirty="0">
                <a:solidFill>
                  <a:srgbClr val="3D3E44"/>
                </a:solidFill>
                <a:latin typeface="Century Gothic" panose="020B0502020202020204" pitchFamily="34" charset="0"/>
              </a:rPr>
              <a:t>peut être suivie à votre rythme, soit : </a:t>
            </a:r>
            <a:br>
              <a:rPr lang="fr-FR" sz="800" dirty="0">
                <a:solidFill>
                  <a:srgbClr val="3D3E44"/>
                </a:solidFill>
                <a:latin typeface="Century Gothic" panose="020B0502020202020204" pitchFamily="34" charset="0"/>
              </a:rPr>
            </a:b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dans </a:t>
            </a:r>
            <a:r>
              <a:rPr lang="fr-FR" sz="800" b="1" dirty="0">
                <a:solidFill>
                  <a:srgbClr val="3D3E44"/>
                </a:solidFill>
                <a:latin typeface="Century Gothic" panose="020B0502020202020204" pitchFamily="34" charset="0"/>
              </a:rPr>
              <a:t>l'école de conduite</a:t>
            </a:r>
            <a:r>
              <a:rPr lang="fr-FR" sz="800" dirty="0">
                <a:solidFill>
                  <a:srgbClr val="3D3E44"/>
                </a:solidFill>
                <a:latin typeface="Century Gothic" panose="020B0502020202020204" pitchFamily="34" charset="0"/>
              </a:rPr>
              <a:t> avec un </a:t>
            </a:r>
            <a:r>
              <a:rPr lang="fr-FR" sz="800" b="1" dirty="0">
                <a:solidFill>
                  <a:srgbClr val="3D3E44"/>
                </a:solidFill>
                <a:latin typeface="Century Gothic" panose="020B0502020202020204" pitchFamily="34" charset="0"/>
              </a:rPr>
              <a:t>support média </a:t>
            </a:r>
            <a:r>
              <a:rPr lang="fr-FR" sz="800" dirty="0">
                <a:solidFill>
                  <a:srgbClr val="3D3E44"/>
                </a:solidFill>
                <a:latin typeface="Century Gothic" panose="020B0502020202020204" pitchFamily="34" charset="0"/>
              </a:rPr>
              <a:t>ou avec un</a:t>
            </a:r>
            <a:r>
              <a:rPr lang="fr-FR" sz="800" b="1" dirty="0">
                <a:solidFill>
                  <a:srgbClr val="3D3E44"/>
                </a:solidFill>
                <a:latin typeface="Century Gothic" panose="020B0502020202020204" pitchFamily="34" charset="0"/>
              </a:rPr>
              <a:t> enseignant</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via </a:t>
            </a:r>
            <a:r>
              <a:rPr lang="fr-FR" sz="800" b="1" dirty="0">
                <a:solidFill>
                  <a:srgbClr val="3D3E44"/>
                </a:solidFill>
                <a:latin typeface="Century Gothic" panose="020B0502020202020204" pitchFamily="34" charset="0"/>
              </a:rPr>
              <a:t>Internet</a:t>
            </a:r>
            <a:r>
              <a:rPr lang="fr-FR" sz="800" dirty="0">
                <a:solidFill>
                  <a:srgbClr val="3D3E44"/>
                </a:solidFill>
                <a:latin typeface="Century Gothic" panose="020B0502020202020204" pitchFamily="34" charset="0"/>
              </a:rPr>
              <a:t> (</a:t>
            </a:r>
            <a:r>
              <a:rPr lang="fr-FR" sz="800" b="1" dirty="0">
                <a:solidFill>
                  <a:srgbClr val="3D3E44"/>
                </a:solidFill>
                <a:latin typeface="Century Gothic" panose="020B0502020202020204" pitchFamily="34" charset="0"/>
              </a:rPr>
              <a:t>code en ligne CER</a:t>
            </a:r>
            <a:r>
              <a:rPr lang="fr-FR" sz="800" dirty="0">
                <a:solidFill>
                  <a:srgbClr val="3D3E44"/>
                </a:solidFill>
                <a:latin typeface="Century Gothic" panose="020B0502020202020204" pitchFamily="34" charset="0"/>
              </a:rPr>
              <a:t>)</a:t>
            </a:r>
            <a:endParaRPr 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rtlCol="0">
            <a:spAutoFit/>
          </a:bodyPr>
          <a:lstStyle/>
          <a:p>
            <a:r>
              <a:rPr lang="fr-FR" sz="900" b="1" dirty="0">
                <a:solidFill>
                  <a:prstClr val="black"/>
                </a:solidFill>
                <a:latin typeface="Century Gothic" panose="020B0502020202020204" pitchFamily="34" charset="0"/>
              </a:rPr>
              <a:t>Votre présence est fortement recommandée pour les cours collectifs sélectionnés. </a:t>
            </a:r>
            <a:br>
              <a:rPr lang="fr-FR" sz="900" b="1" dirty="0">
                <a:solidFill>
                  <a:prstClr val="black"/>
                </a:solidFill>
                <a:latin typeface="Century Gothic" panose="020B0502020202020204" pitchFamily="34" charset="0"/>
              </a:rPr>
            </a:br>
            <a:r>
              <a:rPr 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spTree>
    <p:extLst>
      <p:ext uri="{BB962C8B-B14F-4D97-AF65-F5344CB8AC3E}">
        <p14:creationId xmlns:p14="http://schemas.microsoft.com/office/powerpoint/2010/main" val="207725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Tree>
    <p:extLst>
      <p:ext uri="{BB962C8B-B14F-4D97-AF65-F5344CB8AC3E}">
        <p14:creationId xmlns:p14="http://schemas.microsoft.com/office/powerpoint/2010/main" val="38604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0705" y="652841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Tree>
    <p:extLst>
      <p:ext uri="{BB962C8B-B14F-4D97-AF65-F5344CB8AC3E}">
        <p14:creationId xmlns:p14="http://schemas.microsoft.com/office/powerpoint/2010/main" val="131085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Tree>
    <p:extLst>
      <p:ext uri="{BB962C8B-B14F-4D97-AF65-F5344CB8AC3E}">
        <p14:creationId xmlns:p14="http://schemas.microsoft.com/office/powerpoint/2010/main" val="150547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784830"/>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CERMONTAUBAN</a:t>
            </a:r>
          </a:p>
          <a:p>
            <a:pPr defTabSz="342900"/>
            <a:r>
              <a:rPr lang="fr-FR" altLang="fr-FR" sz="1350" dirty="0">
                <a:solidFill>
                  <a:prstClr val="black"/>
                </a:solidFill>
                <a:latin typeface="Century Gothic" panose="020B0502020202020204" pitchFamily="34" charset="0"/>
              </a:rPr>
              <a:t>4 rue de </a:t>
            </a:r>
            <a:r>
              <a:rPr lang="fr-FR" altLang="fr-FR" sz="1350" dirty="0" err="1">
                <a:solidFill>
                  <a:prstClr val="black"/>
                </a:solidFill>
                <a:latin typeface="Century Gothic" panose="020B0502020202020204" pitchFamily="34" charset="0"/>
              </a:rPr>
              <a:t>Romilllé</a:t>
            </a:r>
            <a:endParaRPr lang="fr-FR" altLang="fr-FR" sz="1350" dirty="0">
              <a:solidFill>
                <a:prstClr val="black"/>
              </a:solidFill>
              <a:latin typeface="Century Gothic" panose="020B0502020202020204" pitchFamily="34" charset="0"/>
            </a:endParaRPr>
          </a:p>
          <a:p>
            <a:pPr defTabSz="342900"/>
            <a:r>
              <a:rPr lang="fr-FR" altLang="fr-FR" sz="1350" dirty="0">
                <a:solidFill>
                  <a:prstClr val="black"/>
                </a:solidFill>
                <a:latin typeface="Century Gothic" panose="020B0502020202020204" pitchFamily="34" charset="0"/>
              </a:rPr>
              <a:t>35360 Montauban de Bretagne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7" y="3050044"/>
            <a:ext cx="2600902" cy="818942"/>
          </a:xfrm>
          <a:prstGeom prst="rect">
            <a:avLst/>
          </a:prstGeom>
          <a:noFill/>
        </p:spPr>
        <p:txBody>
          <a:bodyPr wrap="square" numCol="1" rtlCol="0">
            <a:spAutoFit/>
          </a:bodyPr>
          <a:lstStyle/>
          <a:p>
            <a:pPr defTabSz="342900">
              <a:lnSpc>
                <a:spcPct val="150000"/>
              </a:lnSpc>
            </a:pPr>
            <a:endParaRPr lang="fr-FR" altLang="fr-FR" sz="1200" dirty="0">
              <a:solidFill>
                <a:prstClr val="black"/>
              </a:solidFill>
              <a:latin typeface="Century Gothic" panose="020B0502020202020204" pitchFamily="34" charset="0"/>
            </a:endParaRPr>
          </a:p>
          <a:p>
            <a:pPr defTabSz="342900">
              <a:lnSpc>
                <a:spcPct val="150000"/>
              </a:lnSpc>
            </a:pP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19h00-20H00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189"/>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08H00 			20H00</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08h00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08h00			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08h00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08h00			20h00</a:t>
            </a:r>
            <a:r>
              <a:rPr lang="fr-FR" altLang="fr-FR" sz="12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08h00			17h00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
        <p:nvSpPr>
          <p:cNvPr id="25" name="Titre 1">
            <a:extLst>
              <a:ext uri="{FF2B5EF4-FFF2-40B4-BE49-F238E27FC236}">
                <a16:creationId xmlns:a16="http://schemas.microsoft.com/office/drawing/2014/main" id="{8E17221F-2F97-4158-8E56-2CEB856925DC}"/>
              </a:ext>
            </a:extLst>
          </p:cNvPr>
          <p:cNvSpPr txBox="1">
            <a:spLocks/>
          </p:cNvSpPr>
          <p:nvPr/>
        </p:nvSpPr>
        <p:spPr>
          <a:xfrm>
            <a:off x="241564" y="6488700"/>
            <a:ext cx="4635539" cy="236712"/>
          </a:xfrm>
          <a:prstGeom prst="rect">
            <a:avLst/>
          </a:prstGeom>
        </p:spPr>
        <p:txBody>
          <a:bodyPr vert="horz" lIns="91440" tIns="45720" rIns="91440" bIns="45720" numCol="1" rtlCol="0" anchor="b">
            <a:normAutofit fontScale="92500" lnSpcReduction="10000"/>
          </a:bodyPr>
          <a:lstStyle>
            <a:lvl1pPr algn="ctr" defTabSz="914400" rtl="0" eaLnBrk="1" latinLnBrk="0" hangingPunct="1">
              <a:lnSpc>
                <a:spcPct val="90000"/>
              </a:lnSpc>
              <a:spcBef>
                <a:spcPct val="0"/>
              </a:spcBef>
              <a:buNone/>
              <a:defRPr sz="5000" kern="1200" cap="all" baseline="0">
                <a:solidFill>
                  <a:srgbClr val="D0363B"/>
                </a:solidFill>
                <a:latin typeface="+mj-lt"/>
                <a:ea typeface="+mj-ea"/>
                <a:cs typeface="+mj-cs"/>
              </a:defRPr>
            </a:lvl1pPr>
          </a:lstStyle>
          <a:p>
            <a:pPr algn="l"/>
            <a:r>
              <a:rPr lang="fr-FR" altLang="fr-FR" sz="1200" dirty="0">
                <a:latin typeface="Century Gothic" panose="020B0502020202020204" pitchFamily="34" charset="0"/>
              </a:rPr>
              <a:t>CER MONTAUBAN</a:t>
            </a:r>
          </a:p>
        </p:txBody>
      </p:sp>
      <p:sp>
        <p:nvSpPr>
          <p:cNvPr id="26" name="ZoneTexte 25">
            <a:extLst>
              <a:ext uri="{FF2B5EF4-FFF2-40B4-BE49-F238E27FC236}">
                <a16:creationId xmlns:a16="http://schemas.microsoft.com/office/drawing/2014/main" id="{B2BA9745-E98E-894C-A57C-D8ADE8DB7A16}"/>
              </a:ext>
            </a:extLst>
          </p:cNvPr>
          <p:cNvSpPr txBox="1"/>
          <p:nvPr/>
        </p:nvSpPr>
        <p:spPr>
          <a:xfrm>
            <a:off x="3243538" y="3334789"/>
            <a:ext cx="2694956" cy="541943"/>
          </a:xfrm>
          <a:prstGeom prst="rect">
            <a:avLst/>
          </a:prstGeom>
          <a:noFill/>
        </p:spPr>
        <p:txBody>
          <a:bodyPr wrap="square" numCol="1" rtlCol="0">
            <a:spAutoFit/>
          </a:bodyPr>
          <a:lstStyle/>
          <a:p>
            <a:pPr defTabSz="342900">
              <a:lnSpc>
                <a:spcPct val="150000"/>
              </a:lnSpc>
            </a:pP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10h00-12H00			 </a:t>
            </a:r>
            <a:endParaRPr lang="fr-FR" altLang="fr-FR" sz="9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13" name="ZoneTexte 12">
            <a:extLst>
              <a:ext uri="{FF2B5EF4-FFF2-40B4-BE49-F238E27FC236}">
                <a16:creationId xmlns:a16="http://schemas.microsoft.com/office/drawing/2014/main" id="{EA1B7ED8-E18D-452C-A44B-2BA26546EBF3}"/>
              </a:ext>
            </a:extLst>
          </p:cNvPr>
          <p:cNvSpPr txBox="1"/>
          <p:nvPr/>
        </p:nvSpPr>
        <p:spPr>
          <a:xfrm>
            <a:off x="4110605" y="1096551"/>
            <a:ext cx="4320330" cy="2585323"/>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a:t>
            </a:r>
            <a:br>
              <a:rPr lang="fr-FR" altLang="fr-FR" dirty="0">
                <a:latin typeface="Century Gothic" panose="020B0502020202020204" pitchFamily="34" charset="0"/>
              </a:rPr>
            </a:br>
            <a:r>
              <a:rPr lang="fr-FR" altLang="fr-FR" dirty="0">
                <a:latin typeface="Century Gothic" panose="020B0502020202020204" pitchFamily="34" charset="0"/>
              </a:rPr>
              <a:t>- </a:t>
            </a:r>
            <a:r>
              <a:rPr lang="fr-FR" altLang="fr-FR">
                <a:latin typeface="Century Gothic" panose="020B0502020202020204" pitchFamily="34" charset="0"/>
              </a:rPr>
              <a:t>Une synthèse </a:t>
            </a:r>
            <a:r>
              <a:rPr lang="fr-FR" altLang="fr-FR" dirty="0">
                <a:latin typeface="Century Gothic" panose="020B0502020202020204" pitchFamily="34" charset="0"/>
              </a:rPr>
              <a:t>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354765"/>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NICOLAS GAIGNET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CERMONTAUBAN</a:t>
            </a:r>
          </a:p>
          <a:p>
            <a:pPr algn="ctr"/>
            <a:r>
              <a:rPr lang="fr-FR" altLang="fr-FR" dirty="0">
                <a:solidFill>
                  <a:schemeClr val="bg1"/>
                </a:solidFill>
                <a:latin typeface="Century Gothic" panose="020B0502020202020204" pitchFamily="34" charset="0"/>
              </a:rPr>
              <a:t>4 Rue de </a:t>
            </a:r>
            <a:r>
              <a:rPr lang="fr-FR" altLang="fr-FR" dirty="0" err="1">
                <a:solidFill>
                  <a:schemeClr val="bg1"/>
                </a:solidFill>
                <a:latin typeface="Century Gothic" panose="020B0502020202020204" pitchFamily="34" charset="0"/>
              </a:rPr>
              <a:t>Romillé</a:t>
            </a:r>
            <a:endParaRPr lang="fr-FR" altLang="fr-FR"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c.e.r-montauban-35.com</a:t>
            </a:r>
          </a:p>
          <a:p>
            <a:pPr algn="ctr"/>
            <a:r>
              <a:rPr lang="fr-FR" altLang="fr-FR" dirty="0" err="1">
                <a:solidFill>
                  <a:schemeClr val="bg1"/>
                </a:solidFill>
                <a:latin typeface="Century Gothic" panose="020B0502020202020204" pitchFamily="34" charset="0"/>
              </a:rPr>
              <a:t>nicolas.gaignet@cer-reseau.com</a:t>
            </a:r>
            <a:endParaRPr lang="fr-FR" altLang="fr-FR"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06.07.21.39.62</a:t>
            </a:r>
          </a:p>
          <a:p>
            <a:pPr algn="ctr"/>
            <a:endParaRPr lang="fr-FR" altLang="fr-FR" dirty="0">
              <a:solidFill>
                <a:schemeClr val="bg1"/>
              </a:solidFill>
              <a:latin typeface="Century Gothic" panose="020B0502020202020204" pitchFamily="34" charset="0"/>
            </a:endParaRP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Agrément : A 3505190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229694" y="4872239"/>
            <a:ext cx="6358566" cy="1077218"/>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t>
            </a:r>
          </a:p>
          <a:p>
            <a:r>
              <a:rPr lang="fr-FR" altLang="fr-FR" sz="1600" dirty="0">
                <a:solidFill>
                  <a:schemeClr val="bg1"/>
                </a:solidFill>
                <a:latin typeface="Century Gothic" panose="020B0502020202020204" pitchFamily="34" charset="0"/>
              </a:rPr>
              <a:t>Lundi 18H30-19h30</a:t>
            </a:r>
          </a:p>
          <a:p>
            <a:r>
              <a:rPr lang="fr-FR" altLang="fr-FR" sz="1600" dirty="0">
                <a:solidFill>
                  <a:schemeClr val="bg1"/>
                </a:solidFill>
                <a:latin typeface="Century Gothic" panose="020B0502020202020204" pitchFamily="34" charset="0"/>
              </a:rPr>
              <a:t>Mercredi 18h30-19h30</a:t>
            </a:r>
          </a:p>
          <a:p>
            <a:r>
              <a:rPr lang="fr-FR" altLang="fr-FR" sz="1600" dirty="0">
                <a:solidFill>
                  <a:schemeClr val="bg1"/>
                </a:solidFill>
                <a:latin typeface="Century Gothic" panose="020B0502020202020204" pitchFamily="34" charset="0"/>
              </a:rPr>
              <a:t>Vendredi 18h00-19h00</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362" y="455791"/>
            <a:ext cx="8677275" cy="995915"/>
          </a:xfrm>
        </p:spPr>
        <p:txBody>
          <a:bodyPr numCol="1">
            <a:noAutofit/>
          </a:bodyPr>
          <a:lstStyle/>
          <a:p>
            <a:r>
              <a:rPr lang="fr-FR" altLang="fr-FR" sz="3600" u="sng" dirty="0">
                <a:latin typeface="Century Gothic" panose="020B0502020202020204" pitchFamily="34" charset="0"/>
              </a:rPr>
              <a:t>Nos FORMATIONS</a:t>
            </a: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1" r="-11" b="22456"/>
          <a:stretch/>
        </p:blipFill>
        <p:spPr>
          <a:xfrm>
            <a:off x="1221275" y="1451706"/>
            <a:ext cx="2823874" cy="3403051"/>
          </a:xfrm>
          <a:prstGeom prst="rect">
            <a:avLst/>
          </a:prstGeom>
        </p:spPr>
      </p:pic>
      <p:sp>
        <p:nvSpPr>
          <p:cNvPr id="16" name="ZoneTexte 15">
            <a:extLst>
              <a:ext uri="{FF2B5EF4-FFF2-40B4-BE49-F238E27FC236}">
                <a16:creationId xmlns:a16="http://schemas.microsoft.com/office/drawing/2014/main" id="{0B789A13-54BD-4AF4-8ACC-FA2CDCA94EC3}"/>
              </a:ext>
            </a:extLst>
          </p:cNvPr>
          <p:cNvSpPr txBox="1"/>
          <p:nvPr/>
        </p:nvSpPr>
        <p:spPr>
          <a:xfrm>
            <a:off x="3343268" y="1507070"/>
            <a:ext cx="313509" cy="36933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19" name="ZoneTexte 18">
            <a:extLst>
              <a:ext uri="{FF2B5EF4-FFF2-40B4-BE49-F238E27FC236}">
                <a16:creationId xmlns:a16="http://schemas.microsoft.com/office/drawing/2014/main" id="{86E893B7-AE9B-4A7D-8BBB-F47B3CC6DA4E}"/>
              </a:ext>
            </a:extLst>
          </p:cNvPr>
          <p:cNvSpPr txBox="1"/>
          <p:nvPr/>
        </p:nvSpPr>
        <p:spPr>
          <a:xfrm>
            <a:off x="4571999" y="1715282"/>
            <a:ext cx="2878253" cy="938719"/>
          </a:xfrm>
          <a:prstGeom prst="rect">
            <a:avLst/>
          </a:prstGeom>
          <a:solidFill>
            <a:srgbClr val="D0363B"/>
          </a:solidFill>
        </p:spPr>
        <p:txBody>
          <a:bodyPr wrap="square" numCol="1" rtlCol="0">
            <a:spAutoFit/>
          </a:bodyPr>
          <a:lstStyle/>
          <a:p>
            <a:pPr algn="ctr"/>
            <a:r>
              <a:rPr lang="fr-FR" altLang="fr-FR" sz="1600" i="1" dirty="0">
                <a:solidFill>
                  <a:schemeClr val="bg1"/>
                </a:solidFill>
              </a:rPr>
              <a:t>LE CODE EN LIGNE</a:t>
            </a:r>
          </a:p>
          <a:p>
            <a:endParaRPr lang="fr-FR" altLang="fr-FR" sz="300" dirty="0">
              <a:solidFill>
                <a:schemeClr val="bg1"/>
              </a:solidFill>
            </a:endParaRPr>
          </a:p>
          <a:p>
            <a:pPr algn="just"/>
            <a:r>
              <a:rPr lang="fr-FR" altLang="fr-FR" sz="900" dirty="0">
                <a:solidFill>
                  <a:schemeClr val="bg1"/>
                </a:solidFill>
              </a:rPr>
              <a:t>Afin d’améliorer la préparation à l’examen du code de la route et du permis de conduire, accédez à la plate-forme CER de cours et tests en ligne.</a:t>
            </a:r>
          </a:p>
        </p:txBody>
      </p:sp>
    </p:spTree>
    <p:extLst>
      <p:ext uri="{BB962C8B-B14F-4D97-AF65-F5344CB8AC3E}">
        <p14:creationId xmlns:p14="http://schemas.microsoft.com/office/powerpoint/2010/main" val="312645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MONTAUBAN</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8" y="1599252"/>
            <a:ext cx="2997410" cy="58477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a:t>
            </a:r>
            <a:b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AVEC LES ÉLÈVES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Nelly ROULE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dirty="0">
                <a:solidFill>
                  <a:prstClr val="black"/>
                </a:solidFill>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Formateur Stage </a:t>
            </a:r>
            <a:r>
              <a:rPr lang="fr-FR" altLang="fr-FR" sz="800" dirty="0">
                <a:solidFill>
                  <a:prstClr val="black"/>
                </a:solidFill>
                <a:latin typeface="Century Gothic" panose="020B0502020202020204" pitchFamily="34" charset="0"/>
              </a:rPr>
              <a:t>c</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ode</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2445134"/>
            <a:ext cx="1620446"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Nicolas GAIGNET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2306171" y="5265739"/>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2365574" y="5967007"/>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2685186" y="5335677"/>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2425781" y="5304905"/>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3730058"/>
            <a:ext cx="3268299" cy="338554"/>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4260197"/>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Nicolas GAIGNET</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Formateur stage code</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4" y="27771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5500956" y="1599252"/>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81755"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Steven EON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dirty="0">
                <a:solidFill>
                  <a:prstClr val="black"/>
                </a:solidFill>
                <a:latin typeface="Century Gothic" panose="020B0502020202020204" pitchFamily="34" charset="0"/>
              </a:rPr>
              <a:t>B/AAC/CS</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Formateur stage code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063" y="2766231"/>
            <a:ext cx="701271" cy="753886"/>
          </a:xfrm>
          <a:prstGeom prst="rect">
            <a:avLst/>
          </a:prstGeom>
        </p:spPr>
      </p:pic>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82352" y="2826834"/>
            <a:ext cx="701271" cy="76365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739576" y="4815843"/>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62799" y="4725617"/>
            <a:ext cx="701271" cy="763656"/>
          </a:xfrm>
          <a:prstGeom prst="rect">
            <a:avLst/>
          </a:prstGeom>
        </p:spPr>
      </p:pic>
      <p:pic>
        <p:nvPicPr>
          <p:cNvPr id="55" name="Image 54">
            <a:extLst>
              <a:ext uri="{FF2B5EF4-FFF2-40B4-BE49-F238E27FC236}">
                <a16:creationId xmlns:a16="http://schemas.microsoft.com/office/drawing/2014/main" id="{02BE742B-09FA-2F42-8CD7-8FE744D4B797}"/>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810973" y="2715337"/>
            <a:ext cx="701271" cy="76365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rtlCol="0">
            <a:spAutoFit/>
          </a:bodyPr>
          <a:lstStyle/>
          <a:p>
            <a:pPr lvl="0" algn="just">
              <a:defRPr/>
            </a:pPr>
            <a:r>
              <a:rPr lang="fr-FR" sz="1000" b="1" dirty="0">
                <a:solidFill>
                  <a:prstClr val="black"/>
                </a:solidFill>
                <a:latin typeface="Century Gothic" panose="020B0502020202020204" pitchFamily="34" charset="0"/>
              </a:rPr>
              <a:t>Validité</a:t>
            </a:r>
          </a:p>
          <a:p>
            <a:pPr lvl="0" algn="just">
              <a:defRPr/>
            </a:pPr>
            <a:r>
              <a:rPr 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sz="1000" dirty="0">
                <a:solidFill>
                  <a:prstClr val="black"/>
                </a:solidFill>
                <a:latin typeface="Century Gothic" panose="020B0502020202020204" pitchFamily="34" charset="0"/>
              </a:rPr>
            </a:br>
            <a:r>
              <a:rPr 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sz="1000" dirty="0">
              <a:solidFill>
                <a:prstClr val="black"/>
              </a:solidFill>
              <a:latin typeface="Century Gothic" panose="020B0502020202020204" pitchFamily="34" charset="0"/>
            </a:endParaRPr>
          </a:p>
          <a:p>
            <a:pPr lvl="0" algn="just">
              <a:defRPr/>
            </a:pPr>
            <a:r>
              <a:rPr lang="fr-FR" sz="1000" b="1" dirty="0">
                <a:solidFill>
                  <a:prstClr val="black"/>
                </a:solidFill>
                <a:latin typeface="Century Gothic" panose="020B0502020202020204" pitchFamily="34" charset="0"/>
              </a:rPr>
              <a:t>Des règles à connaître tout au long de la vie</a:t>
            </a:r>
          </a:p>
          <a:p>
            <a:pPr lvl="0" algn="just">
              <a:defRPr/>
            </a:pPr>
            <a:r>
              <a:rPr 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sz="1000" dirty="0">
              <a:solidFill>
                <a:prstClr val="black"/>
              </a:solidFill>
              <a:latin typeface="Century Gothic" panose="020B0502020202020204" pitchFamily="34" charset="0"/>
            </a:endParaRPr>
          </a:p>
          <a:p>
            <a:pPr lvl="0" algn="just">
              <a:defRPr/>
            </a:pPr>
            <a:r>
              <a:rPr 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rtlCol="0">
            <a:spAutoFit/>
          </a:bodyPr>
          <a:lstStyle/>
          <a:p>
            <a:pPr lvl="0">
              <a:defRPr/>
            </a:pPr>
            <a:r>
              <a:rPr 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lvl="0">
              <a:defRPr/>
            </a:pPr>
            <a:r>
              <a:rPr lang="fr-FR" sz="1000" b="1" dirty="0">
                <a:solidFill>
                  <a:prstClr val="white"/>
                </a:solidFill>
                <a:latin typeface="Century Gothic" panose="020B0502020202020204" pitchFamily="34" charset="0"/>
              </a:rPr>
              <a:t>Déroulement</a:t>
            </a:r>
          </a:p>
          <a:p>
            <a:pPr lvl="0">
              <a:defRPr/>
            </a:pPr>
            <a:r>
              <a:rPr 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sz="1000" dirty="0">
              <a:solidFill>
                <a:prstClr val="white"/>
              </a:solidFill>
              <a:latin typeface="Century Gothic" panose="020B0502020202020204" pitchFamily="34" charset="0"/>
            </a:endParaRPr>
          </a:p>
          <a:p>
            <a:pPr lvl="0">
              <a:defRPr/>
            </a:pPr>
            <a:r>
              <a:rPr 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lvl="0">
              <a:defRPr/>
            </a:pPr>
            <a:endParaRPr lang="fr-FR" sz="1000" dirty="0">
              <a:solidFill>
                <a:prstClr val="white"/>
              </a:solidFill>
              <a:latin typeface="Century Gothic" panose="020B0502020202020204" pitchFamily="34" charset="0"/>
            </a:endParaRPr>
          </a:p>
          <a:p>
            <a:pPr lvl="0">
              <a:defRPr/>
            </a:pPr>
            <a:r>
              <a:rPr lang="fr-FR" sz="1000" b="1" dirty="0">
                <a:solidFill>
                  <a:prstClr val="white"/>
                </a:solidFill>
                <a:latin typeface="Century Gothic" panose="020B0502020202020204" pitchFamily="34" charset="0"/>
              </a:rPr>
              <a:t>Obtention du "code"</a:t>
            </a:r>
          </a:p>
          <a:p>
            <a:pPr lvl="0">
              <a:defRPr/>
            </a:pPr>
            <a:r>
              <a:rPr lang="fr-FR" sz="1000" dirty="0">
                <a:solidFill>
                  <a:prstClr val="white"/>
                </a:solidFill>
                <a:latin typeface="Century Gothic" panose="020B0502020202020204" pitchFamily="34" charset="0"/>
              </a:rPr>
              <a:t>Les candidats sont reçus à l’examen à partir de 35 bonnes réponses sur 40 questions.</a:t>
            </a: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sz="1000" dirty="0">
                <a:solidFill>
                  <a:prstClr val="black"/>
                </a:solidFill>
                <a:latin typeface="Century Gothic" panose="020B0502020202020204" pitchFamily="34" charset="0"/>
              </a:rPr>
              <a:t>ou</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sz="1000" dirty="0">
                <a:latin typeface="Century Gothic" panose="020B0502020202020204" pitchFamily="34" charset="0"/>
              </a:rPr>
              <a:t>et à une question portant sur les notions élémentaires de premiers secours.</a:t>
            </a:r>
            <a:endPar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sz="1000" dirty="0">
                <a:solidFill>
                  <a:prstClr val="white"/>
                </a:solidFill>
                <a:latin typeface="Century Gothic" panose="020B0502020202020204" pitchFamily="34" charset="0"/>
              </a:rPr>
              <a:t> dure 32 minutes,</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sz="1000" dirty="0">
                <a:solidFill>
                  <a:prstClr val="white"/>
                </a:solidFill>
                <a:latin typeface="Century Gothic" panose="020B0502020202020204" pitchFamily="34" charset="0"/>
              </a:rPr>
              <a:t>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000" dirty="0">
              <a:solidFill>
                <a:prstClr val="white"/>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sz="1200" b="1" dirty="0">
                <a:solidFill>
                  <a:srgbClr val="3D3E44"/>
                </a:solidFill>
                <a:latin typeface="Century Gothic" panose="020B0502020202020204" pitchFamily="34" charset="0"/>
              </a:rPr>
              <a:t>La réduction de la période probatoire</a:t>
            </a:r>
            <a:r>
              <a:rPr 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sz="1050" dirty="0">
                <a:solidFill>
                  <a:srgbClr val="3D3E44"/>
                </a:solidFill>
                <a:latin typeface="Century Gothic" panose="020B0502020202020204" pitchFamily="34" charset="0"/>
              </a:rPr>
              <a:t>12 points en 1 an et demi au lieu de 2 en AAC</a:t>
            </a:r>
            <a:endParaRPr lang="fr-FR" altLang="fr-FR" sz="1050" dirty="0">
              <a:solidFill>
                <a:srgbClr val="3D3E44"/>
              </a:solidFill>
              <a:latin typeface="Century Gothic" panose="020B0502020202020204" pitchFamily="34" charset="0"/>
            </a:endParaRP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sz="1000" dirty="0">
                <a:solidFill>
                  <a:srgbClr val="3D3E44"/>
                </a:solidFill>
                <a:latin typeface="Century Gothic" panose="020B0502020202020204" pitchFamily="34" charset="0"/>
              </a:rPr>
              <a:t>le conducteur ne doit avoir commis aucune infraction donnant lieu à retrait de points</a:t>
            </a:r>
            <a:endParaRPr lang="fr-FR" altLang="fr-FR" sz="1000" dirty="0">
              <a:solidFill>
                <a:srgbClr val="3D3E44"/>
              </a:solidFill>
              <a:latin typeface="Century Gothic" panose="020B0502020202020204" pitchFamily="34" charset="0"/>
            </a:endParaRPr>
          </a:p>
          <a:p>
            <a:pPr marL="285750" indent="-285750">
              <a:buFontTx/>
              <a:buChar char="-"/>
            </a:pPr>
            <a:r>
              <a:rPr lang="fr-FR" sz="1000" dirty="0">
                <a:solidFill>
                  <a:srgbClr val="3D3E44"/>
                </a:solidFill>
                <a:latin typeface="Century Gothic" panose="020B0502020202020204" pitchFamily="34" charset="0"/>
              </a:rPr>
              <a:t>attestation de suivi de cette </a:t>
            </a:r>
            <a:r>
              <a:rPr lang="fr-FR" sz="1000" b="1" dirty="0">
                <a:solidFill>
                  <a:srgbClr val="3D3E44"/>
                </a:solidFill>
                <a:latin typeface="Century Gothic" panose="020B0502020202020204" pitchFamily="34" charset="0"/>
              </a:rPr>
              <a:t>formation complémentaire</a:t>
            </a:r>
          </a:p>
          <a:p>
            <a:pPr marL="285750" indent="-285750">
              <a:buFontTx/>
              <a:buChar char="-"/>
            </a:pPr>
            <a:r>
              <a:rPr lang="fr-FR" sz="1000" dirty="0">
                <a:solidFill>
                  <a:srgbClr val="3D3E44"/>
                </a:solidFill>
                <a:latin typeface="Century Gothic" panose="020B0502020202020204" pitchFamily="34" charset="0"/>
              </a:rPr>
              <a:t>Cette f</a:t>
            </a:r>
            <a:r>
              <a:rPr lang="fr-FR" sz="1000" b="1" dirty="0">
                <a:solidFill>
                  <a:srgbClr val="3D3E44"/>
                </a:solidFill>
                <a:latin typeface="Century Gothic" panose="020B0502020202020204" pitchFamily="34" charset="0"/>
              </a:rPr>
              <a:t>ormation </a:t>
            </a:r>
            <a:r>
              <a:rPr 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sz="1000" dirty="0">
                <a:solidFill>
                  <a:schemeClr val="bg1"/>
                </a:solidFill>
                <a:latin typeface="Century Gothic" panose="020B0502020202020204" pitchFamily="34" charset="0"/>
              </a:rPr>
              <a:t>La matinée: Questionnaire d’autoévaluation et perception des risques. </a:t>
            </a:r>
            <a:r>
              <a:rPr 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sz="1000" dirty="0">
                <a:solidFill>
                  <a:schemeClr val="bg1"/>
                </a:solidFill>
                <a:latin typeface="Century Gothic" panose="020B0502020202020204" pitchFamily="34" charset="0"/>
              </a:rPr>
              <a:t>L’après-midi: la mobilité sous divers aspects. </a:t>
            </a:r>
            <a:r>
              <a:rPr 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sz="1000" dirty="0">
              <a:solidFill>
                <a:schemeClr val="bg1"/>
              </a:solidFill>
              <a:latin typeface="Century Gothic" panose="020B0502020202020204" pitchFamily="34" charset="0"/>
            </a:endParaRPr>
          </a:p>
          <a:p>
            <a:r>
              <a:rPr lang="fr-FR" sz="1000" dirty="0">
                <a:solidFill>
                  <a:schemeClr val="bg1"/>
                </a:solidFill>
                <a:latin typeface="Century Gothic" panose="020B0502020202020204" pitchFamily="34" charset="0"/>
              </a:rPr>
              <a:t>La formation fini par un bilan au cours duquel l’élève s’engage oralement à adopter une conduite responsable.</a:t>
            </a:r>
            <a:endParaRPr lang="fr-FR" altLang="fr-FR" sz="1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78493149"/>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TotalTime>
  <Words>2659</Words>
  <Application>Microsoft Macintosh PowerPoint</Application>
  <PresentationFormat>Affichage à l'écran (4:3)</PresentationFormat>
  <Paragraphs>268</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Wingdings</vt:lpstr>
      <vt:lpstr>Montserrat</vt:lpstr>
      <vt:lpstr>Century Gothic</vt:lpstr>
      <vt:lpstr>Calibri</vt:lpstr>
      <vt:lpstr>Conception personnalisée</vt:lpstr>
      <vt:lpstr>Présentation PowerPoint</vt:lpstr>
      <vt:lpstr>CER RÉSEAU</vt:lpstr>
      <vt:lpstr>Présentation PowerPoint</vt:lpstr>
      <vt:lpstr>Nos FORMATIONS</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Microsoft Office User</cp:lastModifiedBy>
  <cp:revision>191</cp:revision>
  <cp:lastPrinted>2018-06-11T14:13:36Z</cp:lastPrinted>
  <dcterms:created xsi:type="dcterms:W3CDTF">2016-11-16T10:38:42Z</dcterms:created>
  <dcterms:modified xsi:type="dcterms:W3CDTF">2020-02-13T10:51:19Z</dcterms:modified>
</cp:coreProperties>
</file>